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6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embeddedFontLst>
    <p:embeddedFont>
      <p:font typeface="Dosis"/>
      <p:regular r:id="rId38"/>
      <p:bold r:id="rId39"/>
    </p:embeddedFont>
    <p:embeddedFont>
      <p:font typeface="Dosis Medium"/>
      <p:regular r:id="rId40"/>
      <p:bold r:id="rId41"/>
    </p:embeddedFont>
    <p:embeddedFont>
      <p:font typeface="Federo"/>
      <p:regular r:id="rId42"/>
    </p:embeddedFont>
    <p:embeddedFont>
      <p:font typeface="Source Sans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Nathaniel Wesley"/>
  <p:cmAuthor clrIdx="1" id="1" initials="" lastIdx="27" name="Mitchell Morrison"/>
  <p:cmAuthor clrIdx="2" id="2" initials="" lastIdx="3" name="Andrew Wrigh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osisMedium-regular.fntdata"/><Relationship Id="rId20" Type="http://schemas.openxmlformats.org/officeDocument/2006/relationships/slide" Target="slides/slide14.xml"/><Relationship Id="rId42" Type="http://schemas.openxmlformats.org/officeDocument/2006/relationships/font" Target="fonts/Federo-regular.fntdata"/><Relationship Id="rId41" Type="http://schemas.openxmlformats.org/officeDocument/2006/relationships/font" Target="fonts/DosisMedium-bold.fntdata"/><Relationship Id="rId22" Type="http://schemas.openxmlformats.org/officeDocument/2006/relationships/slide" Target="slides/slide16.xml"/><Relationship Id="rId44" Type="http://schemas.openxmlformats.org/officeDocument/2006/relationships/font" Target="fonts/SourceSansPro-bold.fntdata"/><Relationship Id="rId21" Type="http://schemas.openxmlformats.org/officeDocument/2006/relationships/slide" Target="slides/slide15.xml"/><Relationship Id="rId43" Type="http://schemas.openxmlformats.org/officeDocument/2006/relationships/font" Target="fonts/SourceSansPro-regular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Dosis-bold.fntdata"/><Relationship Id="rId16" Type="http://schemas.openxmlformats.org/officeDocument/2006/relationships/slide" Target="slides/slide10.xml"/><Relationship Id="rId38" Type="http://schemas.openxmlformats.org/officeDocument/2006/relationships/font" Target="fonts/Dosis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2-13T00:40:40.374">
    <p:pos x="6000" y="0"/>
    <p:text>Say Name + Major</p:text>
  </p:cm>
  <p:cm authorId="1" idx="1" dt="2019-02-13T00:19:49.926">
    <p:pos x="6000" y="100"/>
    <p:text>Hadja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0" dt="2019-02-13T00:08:52.575">
    <p:pos x="6000" y="0"/>
    <p:text>Nathan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1" dt="2019-02-13T00:34:42.585">
    <p:pos x="6000" y="0"/>
    <p:text>Nathan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2" dt="2019-02-13T00:34:56.240">
    <p:pos x="6000" y="0"/>
    <p:text>Nathan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3" dt="2019-02-13T00:35:03.707">
    <p:pos x="6000" y="0"/>
    <p:text>Nathan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4" dt="2019-02-13T00:54:47.920">
    <p:pos x="6000" y="0"/>
    <p:text>Garrett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5" dt="2019-02-13T00:55:16.160">
    <p:pos x="6000" y="0"/>
    <p:text>Garrett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6" dt="2019-02-13T00:55:30.089">
    <p:pos x="6000" y="0"/>
    <p:text>Garrett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7" dt="2019-02-13T00:33:35.996">
    <p:pos x="6000" y="0"/>
    <p:text>Andrew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2-13T01:09:04.359">
    <p:pos x="6000" y="0"/>
    <p:text>"These are also the estimated dimensions we have for the robot, so that the robot will stay stable. ANd not pictured here, but we will also have a board for the electronics to reside.</p:text>
  </p:cm>
  <p:cm authorId="1" idx="18" dt="2019-02-13T00:08:35.281">
    <p:pos x="6000" y="100"/>
    <p:text>Nathan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9" dt="2019-02-13T00:08:03.627">
    <p:pos x="6000" y="0"/>
    <p:text>Le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" dt="2019-02-13T00:20:49.540">
    <p:pos x="6000" y="0"/>
    <p:text>Hadja first 2
Mitch 3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0" dt="2019-02-13T00:08:09.698">
    <p:pos x="6000" y="0"/>
    <p:text>Le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1" dt="2019-02-13T00:08:14.844">
    <p:pos x="6000" y="0"/>
    <p:text>Le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2" dt="2019-02-13T00:08:22.120">
    <p:pos x="6000" y="0"/>
    <p:text>Le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3" dt="2019-02-13T00:07:43.921">
    <p:pos x="6000" y="0"/>
    <p:text>Hadja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4" dt="2019-02-13T00:07:50.328">
    <p:pos x="6000" y="0"/>
    <p:text>Hadja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5" dt="2019-02-13T00:07:33.022">
    <p:pos x="6000" y="0"/>
    <p:text>Hadja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2-12T23:59:46.136">
    <p:pos x="6000" y="0"/>
    <p:text>Andrew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2" dt="2019-02-12T23:59:21.311">
    <p:pos x="6000" y="0"/>
    <p:text>Andrew</p:tex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3" dt="2019-02-12T23:59:02.033">
    <p:pos x="6000" y="0"/>
    <p:text>Andrew</p:tex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6" dt="2019-02-13T00:18:23.423">
    <p:pos x="6000" y="0"/>
    <p:text>Garrett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9-02-12T23:58:52.485">
    <p:pos x="6000" y="0"/>
    <p:text>Mitch</p:tex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27" dt="2019-02-13T00:38:04.001">
    <p:pos x="6000" y="0"/>
    <p:text>Mitch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9-02-13T00:34:25.920">
    <p:pos x="6000" y="0"/>
    <p:text>Garrett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5" dt="2019-02-13T00:23:17.366">
    <p:pos x="6000" y="0"/>
    <p:text>Andrew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6" dt="2019-02-12T23:59:39.348">
    <p:pos x="6000" y="0"/>
    <p:text>Mitch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7" dt="2019-02-12T23:59:52.301">
    <p:pos x="6000" y="0"/>
    <p:text>Mitch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8" dt="2019-02-13T00:09:03.690">
    <p:pos x="6000" y="0"/>
    <p:text>Mitch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9" dt="2019-02-13T00:00:01.598">
    <p:pos x="6000" y="0"/>
    <p:text>Mitch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edcac112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edcac11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edcac1129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edcac112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ee21ecf1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ee21ecf1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ee21ecf1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ee21ecf1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ee21ecf1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ee21ecf1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ee21ecf1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ee21ecf1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ee21ecf1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ee21ecf1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ee21ecf1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ee21ecf1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ee21ecf1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ee21ecf1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f892aed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f892aed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edcac1129_6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edcac112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ee21ecf1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ee21ecf1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“slam”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edcac1129_6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edcac1129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edcac1129_6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edcac1129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edcac1129_6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4edcac1129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edcac1129_0_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edcac11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ee21ecf10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ee21ecf1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ee21ecf10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ee21ecf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edcac1129_0_1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edcac112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edcac1129_0_1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edcac112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edcac1129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edcac1129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f84e0f9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f84e0f9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edcac1129_0_1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edcac112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edcac1129_0_2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edcac112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4edcac1129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4edcac112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edcac1129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edcac112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ee21ecf1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ee21ecf1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edcac1129_0_8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edcac1129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edcac112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edcac112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edcac1129_0_9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edcac1129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edcac1129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edcac1129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0DB7C4"/>
                </a:solidFill>
              </a:rPr>
              <a:t>”</a:t>
            </a:r>
            <a:endParaRPr b="1" sz="7200">
              <a:solidFill>
                <a:srgbClr val="0DB7C4"/>
              </a:solidFill>
            </a:endParaRPr>
          </a:p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DB7C4"/>
                </a:solidFill>
              </a:defRPr>
            </a:lvl1pPr>
            <a:lvl2pPr lvl="1" rtl="0">
              <a:buNone/>
              <a:defRPr>
                <a:solidFill>
                  <a:srgbClr val="0DB7C4"/>
                </a:solidFill>
              </a:defRPr>
            </a:lvl2pPr>
            <a:lvl3pPr lvl="2" rtl="0">
              <a:buNone/>
              <a:defRPr>
                <a:solidFill>
                  <a:srgbClr val="0DB7C4"/>
                </a:solidFill>
              </a:defRPr>
            </a:lvl3pPr>
            <a:lvl4pPr lvl="3" rtl="0">
              <a:buNone/>
              <a:defRPr>
                <a:solidFill>
                  <a:srgbClr val="0DB7C4"/>
                </a:solidFill>
              </a:defRPr>
            </a:lvl4pPr>
            <a:lvl5pPr lvl="4" rtl="0">
              <a:buNone/>
              <a:defRPr>
                <a:solidFill>
                  <a:srgbClr val="0DB7C4"/>
                </a:solidFill>
              </a:defRPr>
            </a:lvl5pPr>
            <a:lvl6pPr lvl="5" rtl="0">
              <a:buNone/>
              <a:defRPr>
                <a:solidFill>
                  <a:srgbClr val="0DB7C4"/>
                </a:solidFill>
              </a:defRPr>
            </a:lvl6pPr>
            <a:lvl7pPr lvl="6" rtl="0">
              <a:buNone/>
              <a:defRPr>
                <a:solidFill>
                  <a:srgbClr val="0DB7C4"/>
                </a:solidFill>
              </a:defRPr>
            </a:lvl7pPr>
            <a:lvl8pPr lvl="7" rtl="0">
              <a:buNone/>
              <a:defRPr>
                <a:solidFill>
                  <a:srgbClr val="0DB7C4"/>
                </a:solidFill>
              </a:defRPr>
            </a:lvl8pPr>
            <a:lvl9pPr lvl="8" rtl="0">
              <a:buNone/>
              <a:defRPr>
                <a:solidFill>
                  <a:srgbClr val="0DB7C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7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8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844425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3818123" y="1534257"/>
            <a:ext cx="2804700" cy="332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⬩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⬞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 sz="2400"/>
            </a:lvl1pPr>
            <a:lvl2pPr lvl="1" rtl="0">
              <a:buNone/>
              <a:defRPr sz="2400"/>
            </a:lvl2pPr>
            <a:lvl3pPr lvl="2" rtl="0">
              <a:buNone/>
              <a:defRPr sz="2400"/>
            </a:lvl3pPr>
            <a:lvl4pPr lvl="3" rtl="0">
              <a:buNone/>
              <a:defRPr sz="2400"/>
            </a:lvl4pPr>
            <a:lvl5pPr lvl="4" rtl="0">
              <a:buNone/>
              <a:defRPr sz="2400"/>
            </a:lvl5pPr>
            <a:lvl6pPr lvl="5" rtl="0">
              <a:buNone/>
              <a:defRPr sz="2400"/>
            </a:lvl6pPr>
            <a:lvl7pPr lvl="6" rtl="0">
              <a:buNone/>
              <a:defRPr sz="2400"/>
            </a:lvl7pPr>
            <a:lvl8pPr lvl="7" rtl="0">
              <a:buNone/>
              <a:defRPr sz="2400"/>
            </a:lvl8pPr>
            <a:lvl9pPr lvl="8" rtl="0"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9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 background">
  <p:cSld name="TITLE_ONLY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DB7C4">
              <a:alpha val="3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1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235225" y="1292400"/>
            <a:ext cx="13812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/>
          <p:nvPr/>
        </p:nvSpPr>
        <p:spPr>
          <a:xfrm flipH="1">
            <a:off x="-75" y="0"/>
            <a:ext cx="1851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2"/>
          <p:cNvSpPr/>
          <p:nvPr/>
        </p:nvSpPr>
        <p:spPr>
          <a:xfrm flipH="1">
            <a:off x="-75" y="0"/>
            <a:ext cx="1851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-75" y="0"/>
            <a:ext cx="1851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223150" y="1284100"/>
            <a:ext cx="1393200" cy="19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415665"/>
              </a:buClr>
              <a:buSzPts val="1200"/>
              <a:buNone/>
              <a:defRPr sz="12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3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0DB7C4"/>
              </a:buClr>
              <a:buSzPts val="3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24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ts val="18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3.xml"/><Relationship Id="rId4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4.xm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5.xm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6.xml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7.xm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8.xml"/><Relationship Id="rId4" Type="http://schemas.openxmlformats.org/officeDocument/2006/relationships/image" Target="../media/image19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9.xml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20.xml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1.xml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22.xml"/><Relationship Id="rId4" Type="http://schemas.openxmlformats.org/officeDocument/2006/relationships/image" Target="../media/image36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3.xml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4.xml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5.xml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6.xml"/><Relationship Id="rId4" Type="http://schemas.openxmlformats.org/officeDocument/2006/relationships/image" Target="../media/image26.jpg"/><Relationship Id="rId5" Type="http://schemas.openxmlformats.org/officeDocument/2006/relationships/image" Target="../media/image3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27.xml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8.xml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9.xml"/><Relationship Id="rId4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30.xml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ctrTitle"/>
          </p:nvPr>
        </p:nvSpPr>
        <p:spPr>
          <a:xfrm>
            <a:off x="307675" y="2456475"/>
            <a:ext cx="5309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Sala-Slammers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KNW 2300</a:t>
            </a:r>
            <a:endParaRPr/>
          </a:p>
        </p:txBody>
      </p:sp>
      <p:sp>
        <p:nvSpPr>
          <p:cNvPr id="115" name="Google Shape;115;p24"/>
          <p:cNvSpPr txBox="1"/>
          <p:nvPr/>
        </p:nvSpPr>
        <p:spPr>
          <a:xfrm>
            <a:off x="56200" y="4398925"/>
            <a:ext cx="90876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Mitchell Morrison, Andrew Wright, Garrett Moore, Nathan Wesley, Phuoc Dinh Le, Hadja Kone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6" name="Google Shape;1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350" y="0"/>
            <a:ext cx="4130650" cy="4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844425" y="570125"/>
            <a:ext cx="7668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High Level Architectural Block Diagram</a:t>
            </a:r>
            <a:endParaRPr sz="3000"/>
          </a:p>
        </p:txBody>
      </p:sp>
      <p:sp>
        <p:nvSpPr>
          <p:cNvPr id="208" name="Google Shape;208;p3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925" y="923525"/>
            <a:ext cx="5113750" cy="42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 functions of the robot </a:t>
            </a:r>
            <a:endParaRPr sz="3000"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844425" y="126797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After navigation is complete within each quadrant…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Soil </a:t>
            </a:r>
            <a:r>
              <a:rPr lang="en">
                <a:solidFill>
                  <a:srgbClr val="000000"/>
                </a:solidFill>
              </a:rPr>
              <a:t>Conductivity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Collect salamanders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Inclinometer reading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Take temperature reading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7325" y="1746975"/>
            <a:ext cx="1556675" cy="31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Soil Conductivity</a:t>
            </a:r>
            <a:endParaRPr sz="3000"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Plan: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Use a metal bar which goes up and down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This bar will be connected to a motor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On the end of the bar is the conductivity probe which will be inserted to the sand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Here’s a mock up</a:t>
            </a:r>
            <a:endParaRPr sz="3000"/>
          </a:p>
        </p:txBody>
      </p:sp>
      <p:pic>
        <p:nvPicPr>
          <p:cNvPr id="228" name="Google Shape;228;p36"/>
          <p:cNvPicPr preferRelativeResize="0"/>
          <p:nvPr/>
        </p:nvPicPr>
        <p:blipFill rotWithShape="1">
          <a:blip r:embed="rId4">
            <a:alphaModFix/>
          </a:blip>
          <a:srcRect b="34032" l="18846" r="9055" t="0"/>
          <a:stretch/>
        </p:blipFill>
        <p:spPr>
          <a:xfrm>
            <a:off x="2468000" y="1085675"/>
            <a:ext cx="5689525" cy="395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844425" y="5600"/>
            <a:ext cx="42117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Collecting Salamanders</a:t>
            </a:r>
            <a:endParaRPr sz="3000"/>
          </a:p>
        </p:txBody>
      </p:sp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844425" y="1230575"/>
            <a:ext cx="5169000" cy="29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Brute force scan the entire quadrant: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We will have a scooper </a:t>
            </a:r>
            <a:r>
              <a:rPr lang="en">
                <a:solidFill>
                  <a:schemeClr val="dk1"/>
                </a:solidFill>
              </a:rPr>
              <a:t>attachment</a:t>
            </a:r>
            <a:r>
              <a:rPr lang="en">
                <a:solidFill>
                  <a:schemeClr val="dk1"/>
                </a:solidFill>
              </a:rPr>
              <a:t> that will pick up any salamanders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Our bump sensors will let the robot know to turn along with a dimension plan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It will follow the beacon to the SRZ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875" y="1516925"/>
            <a:ext cx="2718776" cy="240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844425" y="316699"/>
            <a:ext cx="3552600" cy="82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Inclinometer Reading</a:t>
            </a:r>
            <a:endParaRPr sz="3000"/>
          </a:p>
        </p:txBody>
      </p:sp>
      <p:sp>
        <p:nvSpPr>
          <p:cNvPr id="241" name="Google Shape;241;p38"/>
          <p:cNvSpPr txBox="1"/>
          <p:nvPr>
            <p:ph idx="1" type="body"/>
          </p:nvPr>
        </p:nvSpPr>
        <p:spPr>
          <a:xfrm>
            <a:off x="844425" y="1452400"/>
            <a:ext cx="4200900" cy="34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we build the inclinometer…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We will connect it to the arduino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The angle of the volcano will be measured by our device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9175" y="993275"/>
            <a:ext cx="3808500" cy="36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9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Temperature Reading</a:t>
            </a:r>
            <a:endParaRPr sz="3000"/>
          </a:p>
        </p:txBody>
      </p:sp>
      <p:sp>
        <p:nvSpPr>
          <p:cNvPr id="248" name="Google Shape;248;p39"/>
          <p:cNvSpPr txBox="1"/>
          <p:nvPr>
            <p:ph idx="1" type="body"/>
          </p:nvPr>
        </p:nvSpPr>
        <p:spPr>
          <a:xfrm>
            <a:off x="844425" y="1538075"/>
            <a:ext cx="5169000" cy="28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Our thermistor will be isolated from any heat generating electrical components of our robot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This way our reading is far more accurate to the surrounding climate and is not influenced by any other pieces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8450" y="2981850"/>
            <a:ext cx="2825775" cy="1944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775350" y="4532800"/>
            <a:ext cx="58206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IMG from: https://www.indiamart.com/proddetail/ntc-thermistor-17397824197.html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Alternatives</a:t>
            </a:r>
            <a:endParaRPr sz="3000"/>
          </a:p>
        </p:txBody>
      </p:sp>
      <p:sp>
        <p:nvSpPr>
          <p:cNvPr id="256" name="Google Shape;256;p40"/>
          <p:cNvSpPr txBox="1"/>
          <p:nvPr>
            <p:ph idx="1" type="body"/>
          </p:nvPr>
        </p:nvSpPr>
        <p:spPr>
          <a:xfrm>
            <a:off x="723050" y="1416325"/>
            <a:ext cx="2519100" cy="29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Soil Conductivity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Arm which places  the probe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Pulley system drops Cu cladding pieces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193363" y="1416325"/>
            <a:ext cx="31035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Salamander Collection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Navigate and at each collection, bring to SRZ with claw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en">
                <a:solidFill>
                  <a:srgbClr val="000000"/>
                </a:solidFill>
              </a:rPr>
              <a:t>Bucket with open close doors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4225" y="1716688"/>
            <a:ext cx="2622050" cy="223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type="title"/>
          </p:nvPr>
        </p:nvSpPr>
        <p:spPr>
          <a:xfrm>
            <a:off x="844425" y="5599"/>
            <a:ext cx="3552600" cy="60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Layout</a:t>
            </a:r>
            <a:endParaRPr/>
          </a:p>
        </p:txBody>
      </p:sp>
      <p:pic>
        <p:nvPicPr>
          <p:cNvPr id="264" name="Google Shape;2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607700"/>
            <a:ext cx="2466701" cy="17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267" y="209850"/>
            <a:ext cx="2607484" cy="17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425" y="2869800"/>
            <a:ext cx="4906542" cy="196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4910" y="209847"/>
            <a:ext cx="2071215" cy="17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6275" y="2905303"/>
            <a:ext cx="2466700" cy="189788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1"/>
          <p:cNvSpPr txBox="1"/>
          <p:nvPr/>
        </p:nvSpPr>
        <p:spPr>
          <a:xfrm>
            <a:off x="3640725" y="1908325"/>
            <a:ext cx="51276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Source Sans Pro"/>
                <a:ea typeface="Source Sans Pro"/>
                <a:cs typeface="Source Sans Pro"/>
                <a:sym typeface="Source Sans Pro"/>
              </a:rPr>
              <a:t>Intended Dimensions:</a:t>
            </a:r>
            <a:endParaRPr sz="26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600">
                <a:latin typeface="Source Sans Pro"/>
                <a:ea typeface="Source Sans Pro"/>
                <a:cs typeface="Source Sans Pro"/>
                <a:sym typeface="Source Sans Pro"/>
              </a:rPr>
              <a:t>18cm(l) X 20cm(h) X 25cm(w)</a:t>
            </a:r>
            <a:endParaRPr i="1" sz="2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833175" y="786598"/>
            <a:ext cx="3552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UML Activity</a:t>
            </a:r>
            <a:endParaRPr sz="4800"/>
          </a:p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425" y="152400"/>
            <a:ext cx="38027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2"/>
          <p:cNvSpPr txBox="1"/>
          <p:nvPr/>
        </p:nvSpPr>
        <p:spPr>
          <a:xfrm>
            <a:off x="2216163" y="1140000"/>
            <a:ext cx="26907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latin typeface="Federo"/>
                <a:ea typeface="Federo"/>
                <a:cs typeface="Federo"/>
                <a:sym typeface="Federo"/>
              </a:rPr>
              <a:t>Q1</a:t>
            </a:r>
            <a:endParaRPr i="1" sz="7200"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78" name="Google Shape;278;p42"/>
          <p:cNvPicPr preferRelativeResize="0"/>
          <p:nvPr/>
        </p:nvPicPr>
        <p:blipFill rotWithShape="1">
          <a:blip r:embed="rId5">
            <a:alphaModFix/>
          </a:blip>
          <a:srcRect b="38070" l="31310" r="6823" t="11067"/>
          <a:stretch/>
        </p:blipFill>
        <p:spPr>
          <a:xfrm>
            <a:off x="1031775" y="2659325"/>
            <a:ext cx="3692651" cy="21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844425" y="5600"/>
            <a:ext cx="47439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Who are the Sala-Slammers?</a:t>
            </a:r>
            <a:endParaRPr sz="3000"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755425" y="1437800"/>
            <a:ext cx="6092700" cy="31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Mission: Slam the Salamanders to safety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Vision: Build an effective robot that can accomplish all necessary tasks 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Goal: Use clear communication and teamwork throughout the process to win the competition</a:t>
            </a:r>
            <a:endParaRPr sz="2400"/>
          </a:p>
        </p:txBody>
      </p:sp>
      <p:pic>
        <p:nvPicPr>
          <p:cNvPr id="123" name="Google Shape;123;p25"/>
          <p:cNvPicPr preferRelativeResize="0"/>
          <p:nvPr/>
        </p:nvPicPr>
        <p:blipFill rotWithShape="1">
          <a:blip r:embed="rId4">
            <a:alphaModFix/>
          </a:blip>
          <a:srcRect b="4331" l="32437" r="28992" t="6905"/>
          <a:stretch/>
        </p:blipFill>
        <p:spPr>
          <a:xfrm>
            <a:off x="6848125" y="237175"/>
            <a:ext cx="1838000" cy="456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425" y="152400"/>
            <a:ext cx="30957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3"/>
          <p:cNvSpPr txBox="1"/>
          <p:nvPr>
            <p:ph type="title"/>
          </p:nvPr>
        </p:nvSpPr>
        <p:spPr>
          <a:xfrm>
            <a:off x="833175" y="786598"/>
            <a:ext cx="3552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UML Activity</a:t>
            </a:r>
            <a:endParaRPr sz="4800"/>
          </a:p>
        </p:txBody>
      </p:sp>
      <p:sp>
        <p:nvSpPr>
          <p:cNvPr id="286" name="Google Shape;286;p43"/>
          <p:cNvSpPr txBox="1"/>
          <p:nvPr/>
        </p:nvSpPr>
        <p:spPr>
          <a:xfrm>
            <a:off x="1750425" y="1140000"/>
            <a:ext cx="30957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latin typeface="Federo"/>
                <a:ea typeface="Federo"/>
                <a:cs typeface="Federo"/>
                <a:sym typeface="Federo"/>
              </a:rPr>
              <a:t>Q2</a:t>
            </a:r>
            <a:endParaRPr i="1" sz="7200"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87" name="Google Shape;287;p43"/>
          <p:cNvPicPr preferRelativeResize="0"/>
          <p:nvPr/>
        </p:nvPicPr>
        <p:blipFill rotWithShape="1">
          <a:blip r:embed="rId5">
            <a:alphaModFix/>
          </a:blip>
          <a:srcRect b="33475" l="0" r="66873" t="8887"/>
          <a:stretch/>
        </p:blipFill>
        <p:spPr>
          <a:xfrm>
            <a:off x="1450600" y="2460825"/>
            <a:ext cx="2200599" cy="24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425" y="152400"/>
            <a:ext cx="3211591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4"/>
          <p:cNvSpPr txBox="1"/>
          <p:nvPr>
            <p:ph type="title"/>
          </p:nvPr>
        </p:nvSpPr>
        <p:spPr>
          <a:xfrm>
            <a:off x="833175" y="786598"/>
            <a:ext cx="3552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UML Activity</a:t>
            </a:r>
            <a:endParaRPr sz="4800"/>
          </a:p>
        </p:txBody>
      </p:sp>
      <p:sp>
        <p:nvSpPr>
          <p:cNvPr id="295" name="Google Shape;295;p44"/>
          <p:cNvSpPr txBox="1"/>
          <p:nvPr/>
        </p:nvSpPr>
        <p:spPr>
          <a:xfrm>
            <a:off x="1702575" y="1140000"/>
            <a:ext cx="2988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latin typeface="Federo"/>
                <a:ea typeface="Federo"/>
                <a:cs typeface="Federo"/>
                <a:sym typeface="Federo"/>
              </a:rPr>
              <a:t>Q3</a:t>
            </a:r>
            <a:endParaRPr i="1" sz="7200"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296" name="Google Shape;296;p44"/>
          <p:cNvPicPr preferRelativeResize="0"/>
          <p:nvPr/>
        </p:nvPicPr>
        <p:blipFill rotWithShape="1">
          <a:blip r:embed="rId5">
            <a:alphaModFix/>
          </a:blip>
          <a:srcRect b="0" l="0" r="50278" t="41290"/>
          <a:stretch/>
        </p:blipFill>
        <p:spPr>
          <a:xfrm>
            <a:off x="1076025" y="2367625"/>
            <a:ext cx="3066900" cy="2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5"/>
          <p:cNvSpPr txBox="1"/>
          <p:nvPr>
            <p:ph type="title"/>
          </p:nvPr>
        </p:nvSpPr>
        <p:spPr>
          <a:xfrm>
            <a:off x="833175" y="1009598"/>
            <a:ext cx="3552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UML Activity</a:t>
            </a:r>
            <a:endParaRPr sz="4800"/>
          </a:p>
        </p:txBody>
      </p:sp>
      <p:sp>
        <p:nvSpPr>
          <p:cNvPr id="303" name="Google Shape;303;p45"/>
          <p:cNvSpPr txBox="1"/>
          <p:nvPr/>
        </p:nvSpPr>
        <p:spPr>
          <a:xfrm>
            <a:off x="1752675" y="1283425"/>
            <a:ext cx="26280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7200">
                <a:latin typeface="Federo"/>
                <a:ea typeface="Federo"/>
                <a:cs typeface="Federo"/>
                <a:sym typeface="Federo"/>
              </a:rPr>
              <a:t>Q4</a:t>
            </a:r>
            <a:endParaRPr i="1" sz="7200">
              <a:latin typeface="Federo"/>
              <a:ea typeface="Federo"/>
              <a:cs typeface="Federo"/>
              <a:sym typeface="Federo"/>
            </a:endParaRPr>
          </a:p>
        </p:txBody>
      </p:sp>
      <p:pic>
        <p:nvPicPr>
          <p:cNvPr id="304" name="Google Shape;30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175" y="152400"/>
            <a:ext cx="439707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5">
            <a:alphaModFix/>
          </a:blip>
          <a:srcRect b="0" l="49584" r="0" t="40716"/>
          <a:stretch/>
        </p:blipFill>
        <p:spPr>
          <a:xfrm>
            <a:off x="1109464" y="2513925"/>
            <a:ext cx="3271211" cy="243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844425" y="1220700"/>
            <a:ext cx="78756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Case 1:</a:t>
            </a:r>
            <a:r>
              <a:rPr lang="en"/>
              <a:t> </a:t>
            </a:r>
            <a:r>
              <a:rPr lang="en"/>
              <a:t>Estimated Mass: 1.42 Kg</a:t>
            </a:r>
            <a:endParaRPr/>
          </a:p>
        </p:txBody>
      </p:sp>
      <p:sp>
        <p:nvSpPr>
          <p:cNvPr id="311" name="Google Shape;311;p46"/>
          <p:cNvSpPr txBox="1"/>
          <p:nvPr>
            <p:ph type="title"/>
          </p:nvPr>
        </p:nvSpPr>
        <p:spPr>
          <a:xfrm>
            <a:off x="844425" y="5600"/>
            <a:ext cx="5688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Ramp Physics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Worksheet Calculation</a:t>
            </a:r>
            <a:endParaRPr sz="3000"/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5475" y="0"/>
            <a:ext cx="3878525" cy="31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525" y="2843101"/>
            <a:ext cx="5361609" cy="23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844425" y="1220700"/>
            <a:ext cx="78756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Case 2: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7"/>
          <p:cNvSpPr txBox="1"/>
          <p:nvPr>
            <p:ph type="title"/>
          </p:nvPr>
        </p:nvSpPr>
        <p:spPr>
          <a:xfrm>
            <a:off x="844425" y="5600"/>
            <a:ext cx="5688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Ramp Physics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Worksheet Calculation</a:t>
            </a:r>
            <a:endParaRPr sz="3000"/>
          </a:p>
        </p:txBody>
      </p:sp>
      <p:sp>
        <p:nvSpPr>
          <p:cNvPr id="321" name="Google Shape;321;p4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525" y="3080699"/>
            <a:ext cx="5119700" cy="206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500" y="0"/>
            <a:ext cx="3666500" cy="34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8"/>
          <p:cNvSpPr txBox="1"/>
          <p:nvPr>
            <p:ph idx="1" type="body"/>
          </p:nvPr>
        </p:nvSpPr>
        <p:spPr>
          <a:xfrm>
            <a:off x="844425" y="1220700"/>
            <a:ext cx="78756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Case 3: </a:t>
            </a:r>
            <a:r>
              <a:rPr lang="en"/>
              <a:t> </a:t>
            </a:r>
            <a:endParaRPr/>
          </a:p>
        </p:txBody>
      </p:sp>
      <p:sp>
        <p:nvSpPr>
          <p:cNvPr id="329" name="Google Shape;329;p48"/>
          <p:cNvSpPr txBox="1"/>
          <p:nvPr>
            <p:ph type="title"/>
          </p:nvPr>
        </p:nvSpPr>
        <p:spPr>
          <a:xfrm>
            <a:off x="844425" y="5600"/>
            <a:ext cx="5688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Ramp Physics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Worksheet Calculation</a:t>
            </a:r>
            <a:endParaRPr sz="3000"/>
          </a:p>
        </p:txBody>
      </p:sp>
      <p:sp>
        <p:nvSpPr>
          <p:cNvPr id="330" name="Google Shape;330;p48"/>
          <p:cNvSpPr txBox="1"/>
          <p:nvPr>
            <p:ph idx="12" type="sldNum"/>
          </p:nvPr>
        </p:nvSpPr>
        <p:spPr>
          <a:xfrm>
            <a:off x="0" y="560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425" y="2704825"/>
            <a:ext cx="7099138" cy="24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322" y="5600"/>
            <a:ext cx="4741679" cy="2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625" y="0"/>
            <a:ext cx="79149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9"/>
          <p:cNvPicPr preferRelativeResize="0"/>
          <p:nvPr/>
        </p:nvPicPr>
        <p:blipFill rotWithShape="1">
          <a:blip r:embed="rId5">
            <a:alphaModFix/>
          </a:blip>
          <a:srcRect b="74487" l="0" r="57741" t="0"/>
          <a:stretch/>
        </p:blipFill>
        <p:spPr>
          <a:xfrm>
            <a:off x="893550" y="3466450"/>
            <a:ext cx="2831124" cy="168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type="title"/>
          </p:nvPr>
        </p:nvSpPr>
        <p:spPr>
          <a:xfrm>
            <a:off x="848925" y="-2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Beacon </a:t>
            </a:r>
            <a:r>
              <a:rPr lang="en"/>
              <a:t>Navigation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(Quadrant  1, 2, 4)</a:t>
            </a:r>
            <a:endParaRPr/>
          </a:p>
        </p:txBody>
      </p:sp>
      <p:sp>
        <p:nvSpPr>
          <p:cNvPr id="345" name="Google Shape;345;p50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6" name="Google Shape;346;p50"/>
          <p:cNvSpPr/>
          <p:nvPr/>
        </p:nvSpPr>
        <p:spPr>
          <a:xfrm>
            <a:off x="7976019" y="1624329"/>
            <a:ext cx="397200" cy="71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50"/>
          <p:cNvCxnSpPr>
            <a:stCxn id="348" idx="2"/>
            <a:endCxn id="346" idx="2"/>
          </p:cNvCxnSpPr>
          <p:nvPr/>
        </p:nvCxnSpPr>
        <p:spPr>
          <a:xfrm flipH="1">
            <a:off x="7976019" y="1301079"/>
            <a:ext cx="18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50"/>
          <p:cNvCxnSpPr>
            <a:endCxn id="346" idx="6"/>
          </p:cNvCxnSpPr>
          <p:nvPr/>
        </p:nvCxnSpPr>
        <p:spPr>
          <a:xfrm flipH="1">
            <a:off x="8373219" y="1301079"/>
            <a:ext cx="1800" cy="35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50"/>
          <p:cNvCxnSpPr/>
          <p:nvPr/>
        </p:nvCxnSpPr>
        <p:spPr>
          <a:xfrm>
            <a:off x="7310671" y="784365"/>
            <a:ext cx="1388700" cy="11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50"/>
          <p:cNvCxnSpPr/>
          <p:nvPr/>
        </p:nvCxnSpPr>
        <p:spPr>
          <a:xfrm>
            <a:off x="7310671" y="1143273"/>
            <a:ext cx="1388700" cy="11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50"/>
          <p:cNvCxnSpPr/>
          <p:nvPr/>
        </p:nvCxnSpPr>
        <p:spPr>
          <a:xfrm flipH="1">
            <a:off x="7309525" y="784365"/>
            <a:ext cx="10500" cy="3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0"/>
          <p:cNvCxnSpPr/>
          <p:nvPr/>
        </p:nvCxnSpPr>
        <p:spPr>
          <a:xfrm rot="10800000">
            <a:off x="8698287" y="1927801"/>
            <a:ext cx="0" cy="3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50"/>
          <p:cNvSpPr/>
          <p:nvPr/>
        </p:nvSpPr>
        <p:spPr>
          <a:xfrm>
            <a:off x="7320025" y="792254"/>
            <a:ext cx="1399188" cy="1458923"/>
          </a:xfrm>
          <a:custGeom>
            <a:rect b="b" l="l" r="r" t="t"/>
            <a:pathLst>
              <a:path extrusionOk="0" h="74340" w="53846">
                <a:moveTo>
                  <a:pt x="0" y="18485"/>
                </a:moveTo>
                <a:lnTo>
                  <a:pt x="53043" y="74340"/>
                </a:lnTo>
                <a:lnTo>
                  <a:pt x="53846" y="57061"/>
                </a:lnTo>
                <a:lnTo>
                  <a:pt x="402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5" name="Google Shape;355;p50"/>
          <p:cNvSpPr/>
          <p:nvPr/>
        </p:nvSpPr>
        <p:spPr>
          <a:xfrm>
            <a:off x="7152975" y="800144"/>
            <a:ext cx="1566246" cy="1119822"/>
          </a:xfrm>
          <a:custGeom>
            <a:rect b="b" l="l" r="r" t="t"/>
            <a:pathLst>
              <a:path extrusionOk="0" h="57061" w="60275">
                <a:moveTo>
                  <a:pt x="7233" y="0"/>
                </a:moveTo>
                <a:lnTo>
                  <a:pt x="0" y="0"/>
                </a:lnTo>
                <a:lnTo>
                  <a:pt x="53444" y="57061"/>
                </a:lnTo>
                <a:lnTo>
                  <a:pt x="60275" y="5706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Google Shape;356;p50"/>
          <p:cNvSpPr/>
          <p:nvPr/>
        </p:nvSpPr>
        <p:spPr>
          <a:xfrm>
            <a:off x="7163421" y="1162918"/>
            <a:ext cx="1534934" cy="1096154"/>
          </a:xfrm>
          <a:custGeom>
            <a:rect b="b" l="l" r="r" t="t"/>
            <a:pathLst>
              <a:path extrusionOk="0" h="55855" w="59070">
                <a:moveTo>
                  <a:pt x="59070" y="55453"/>
                </a:moveTo>
                <a:lnTo>
                  <a:pt x="52640" y="55855"/>
                </a:lnTo>
                <a:lnTo>
                  <a:pt x="0" y="0"/>
                </a:lnTo>
                <a:lnTo>
                  <a:pt x="6027" y="401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Google Shape;357;p50"/>
          <p:cNvSpPr/>
          <p:nvPr/>
        </p:nvSpPr>
        <p:spPr>
          <a:xfrm>
            <a:off x="7152975" y="815923"/>
            <a:ext cx="1378296" cy="1451033"/>
          </a:xfrm>
          <a:custGeom>
            <a:rect b="b" l="l" r="r" t="t"/>
            <a:pathLst>
              <a:path extrusionOk="0" h="73938" w="53042">
                <a:moveTo>
                  <a:pt x="0" y="0"/>
                </a:moveTo>
                <a:lnTo>
                  <a:pt x="803" y="18082"/>
                </a:lnTo>
                <a:lnTo>
                  <a:pt x="53042" y="73938"/>
                </a:lnTo>
                <a:lnTo>
                  <a:pt x="53042" y="55855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Google Shape;358;p50"/>
          <p:cNvSpPr/>
          <p:nvPr/>
        </p:nvSpPr>
        <p:spPr>
          <a:xfrm>
            <a:off x="8531211" y="1919984"/>
            <a:ext cx="187950" cy="346990"/>
          </a:xfrm>
          <a:custGeom>
            <a:rect b="b" l="l" r="r" t="t"/>
            <a:pathLst>
              <a:path extrusionOk="0" h="17681" w="7233">
                <a:moveTo>
                  <a:pt x="0" y="0"/>
                </a:moveTo>
                <a:lnTo>
                  <a:pt x="0" y="17681"/>
                </a:lnTo>
                <a:lnTo>
                  <a:pt x="6028" y="17279"/>
                </a:lnTo>
                <a:lnTo>
                  <a:pt x="7233" y="803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9" name="Google Shape;359;p50"/>
          <p:cNvSpPr/>
          <p:nvPr/>
        </p:nvSpPr>
        <p:spPr>
          <a:xfrm>
            <a:off x="7988278" y="1304868"/>
            <a:ext cx="396765" cy="323322"/>
          </a:xfrm>
          <a:custGeom>
            <a:rect b="b" l="l" r="r" t="t"/>
            <a:pathLst>
              <a:path extrusionOk="0" h="16475" w="15269">
                <a:moveTo>
                  <a:pt x="0" y="0"/>
                </a:moveTo>
                <a:lnTo>
                  <a:pt x="15269" y="0"/>
                </a:lnTo>
                <a:lnTo>
                  <a:pt x="14868" y="16475"/>
                </a:lnTo>
                <a:close/>
              </a:path>
            </a:pathLst>
          </a:cu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0" name="Google Shape;360;p50"/>
          <p:cNvSpPr/>
          <p:nvPr/>
        </p:nvSpPr>
        <p:spPr>
          <a:xfrm>
            <a:off x="7977833" y="1265421"/>
            <a:ext cx="397200" cy="7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8250665" y="2732490"/>
            <a:ext cx="573000" cy="3942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8203966" y="2757763"/>
            <a:ext cx="6900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Beacon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63" name="Google Shape;363;p50"/>
          <p:cNvCxnSpPr>
            <a:stCxn id="361" idx="0"/>
          </p:cNvCxnSpPr>
          <p:nvPr/>
        </p:nvCxnSpPr>
        <p:spPr>
          <a:xfrm flipH="1" rot="10800000">
            <a:off x="8537165" y="2119890"/>
            <a:ext cx="27300" cy="61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0"/>
          <p:cNvCxnSpPr>
            <a:stCxn id="361" idx="1"/>
          </p:cNvCxnSpPr>
          <p:nvPr/>
        </p:nvCxnSpPr>
        <p:spPr>
          <a:xfrm rot="10800000">
            <a:off x="7623579" y="1290819"/>
            <a:ext cx="711000" cy="1499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0"/>
          <p:cNvCxnSpPr>
            <a:endCxn id="346" idx="3"/>
          </p:cNvCxnSpPr>
          <p:nvPr/>
        </p:nvCxnSpPr>
        <p:spPr>
          <a:xfrm rot="10800000">
            <a:off x="8034188" y="1685017"/>
            <a:ext cx="502800" cy="1047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6" name="Google Shape;366;p50"/>
          <p:cNvSpPr txBox="1"/>
          <p:nvPr/>
        </p:nvSpPr>
        <p:spPr>
          <a:xfrm>
            <a:off x="7843173" y="816862"/>
            <a:ext cx="1168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IR Receiver 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(No Connection)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7" name="Google Shape;367;p50"/>
          <p:cNvSpPr txBox="1"/>
          <p:nvPr/>
        </p:nvSpPr>
        <p:spPr>
          <a:xfrm>
            <a:off x="914175" y="1305975"/>
            <a:ext cx="44697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Grid Navigation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Wall limits connection too only if beacon is in front of receiver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Upon losing connection, Robot will turn 90 degrees right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Robot will move if beacon connection is re-established, or will turn 180 degrees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8" name="Google Shape;368;p50"/>
          <p:cNvSpPr/>
          <p:nvPr/>
        </p:nvSpPr>
        <p:spPr>
          <a:xfrm>
            <a:off x="7333301" y="787442"/>
            <a:ext cx="258755" cy="207272"/>
          </a:xfrm>
          <a:custGeom>
            <a:rect b="b" l="l" r="r" t="t"/>
            <a:pathLst>
              <a:path extrusionOk="0" h="11251" w="13261">
                <a:moveTo>
                  <a:pt x="0" y="402"/>
                </a:moveTo>
                <a:lnTo>
                  <a:pt x="13261" y="11251"/>
                </a:lnTo>
                <a:lnTo>
                  <a:pt x="12859" y="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50"/>
          <p:cNvSpPr/>
          <p:nvPr/>
        </p:nvSpPr>
        <p:spPr>
          <a:xfrm>
            <a:off x="8611326" y="1912648"/>
            <a:ext cx="329312" cy="362739"/>
          </a:xfrm>
          <a:custGeom>
            <a:rect b="b" l="l" r="r" t="t"/>
            <a:pathLst>
              <a:path extrusionOk="0" h="19690" w="16877">
                <a:moveTo>
                  <a:pt x="5626" y="0"/>
                </a:moveTo>
                <a:lnTo>
                  <a:pt x="16877" y="0"/>
                </a:lnTo>
                <a:lnTo>
                  <a:pt x="16877" y="19690"/>
                </a:lnTo>
                <a:lnTo>
                  <a:pt x="0" y="19690"/>
                </a:lnTo>
              </a:path>
            </a:pathLst>
          </a:cu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370" name="Google Shape;370;p50"/>
          <p:cNvCxnSpPr/>
          <p:nvPr/>
        </p:nvCxnSpPr>
        <p:spPr>
          <a:xfrm flipH="1" rot="10800000">
            <a:off x="8739712" y="2090313"/>
            <a:ext cx="177600" cy="69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50"/>
          <p:cNvCxnSpPr/>
          <p:nvPr/>
        </p:nvCxnSpPr>
        <p:spPr>
          <a:xfrm flipH="1" rot="10800000">
            <a:off x="7215682" y="528258"/>
            <a:ext cx="10035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2" name="Google Shape;372;p50"/>
          <p:cNvSpPr txBox="1"/>
          <p:nvPr/>
        </p:nvSpPr>
        <p:spPr>
          <a:xfrm>
            <a:off x="7212443" y="263700"/>
            <a:ext cx="12600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urce Sans Pro"/>
                <a:ea typeface="Source Sans Pro"/>
                <a:cs typeface="Source Sans Pro"/>
                <a:sym typeface="Source Sans Pro"/>
              </a:rPr>
              <a:t>Motion of Robot</a:t>
            </a:r>
            <a:endParaRPr sz="11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3" name="Google Shape;373;p50"/>
          <p:cNvPicPr preferRelativeResize="0"/>
          <p:nvPr/>
        </p:nvPicPr>
        <p:blipFill rotWithShape="1">
          <a:blip r:embed="rId4">
            <a:alphaModFix/>
          </a:blip>
          <a:srcRect b="35073" l="2038" r="65855" t="12024"/>
          <a:stretch/>
        </p:blipFill>
        <p:spPr>
          <a:xfrm>
            <a:off x="5383875" y="2411725"/>
            <a:ext cx="2581100" cy="261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0"/>
          <p:cNvPicPr preferRelativeResize="0"/>
          <p:nvPr/>
        </p:nvPicPr>
        <p:blipFill rotWithShape="1">
          <a:blip r:embed="rId4">
            <a:alphaModFix/>
          </a:blip>
          <a:srcRect b="60558" l="9248" r="80450" t="23948"/>
          <a:stretch/>
        </p:blipFill>
        <p:spPr>
          <a:xfrm>
            <a:off x="6581350" y="2979150"/>
            <a:ext cx="828151" cy="7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0"/>
          <p:cNvSpPr/>
          <p:nvPr/>
        </p:nvSpPr>
        <p:spPr>
          <a:xfrm>
            <a:off x="7100000" y="3224950"/>
            <a:ext cx="321600" cy="2913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/>
          <p:nvPr/>
        </p:nvSpPr>
        <p:spPr>
          <a:xfrm>
            <a:off x="7205472" y="3019875"/>
            <a:ext cx="100500" cy="733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0"/>
          <p:cNvSpPr/>
          <p:nvPr/>
        </p:nvSpPr>
        <p:spPr>
          <a:xfrm>
            <a:off x="7447925" y="3118175"/>
            <a:ext cx="245800" cy="619425"/>
          </a:xfrm>
          <a:custGeom>
            <a:rect b="b" l="l" r="r" t="t"/>
            <a:pathLst>
              <a:path extrusionOk="0" h="24777" w="9832">
                <a:moveTo>
                  <a:pt x="0" y="0"/>
                </a:moveTo>
                <a:cubicBezTo>
                  <a:pt x="1180" y="787"/>
                  <a:pt x="5507" y="1869"/>
                  <a:pt x="7080" y="4720"/>
                </a:cubicBezTo>
                <a:cubicBezTo>
                  <a:pt x="8653" y="7571"/>
                  <a:pt x="10226" y="13765"/>
                  <a:pt x="9439" y="17108"/>
                </a:cubicBezTo>
                <a:cubicBezTo>
                  <a:pt x="8652" y="20451"/>
                  <a:pt x="3540" y="23499"/>
                  <a:pt x="2360" y="24777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cxnSp>
        <p:nvCxnSpPr>
          <p:cNvPr id="378" name="Google Shape;378;p50"/>
          <p:cNvCxnSpPr/>
          <p:nvPr/>
        </p:nvCxnSpPr>
        <p:spPr>
          <a:xfrm>
            <a:off x="6505150" y="3362625"/>
            <a:ext cx="518700" cy="8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Beacon </a:t>
            </a:r>
            <a:r>
              <a:rPr lang="en"/>
              <a:t>Navigation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(Quadrant 3)</a:t>
            </a:r>
            <a:endParaRPr/>
          </a:p>
        </p:txBody>
      </p:sp>
      <p:sp>
        <p:nvSpPr>
          <p:cNvPr id="384" name="Google Shape;384;p51"/>
          <p:cNvSpPr txBox="1"/>
          <p:nvPr/>
        </p:nvSpPr>
        <p:spPr>
          <a:xfrm>
            <a:off x="964400" y="1356200"/>
            <a:ext cx="31644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Trial and error with bump censors to bypass walls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Upon passing 2nd wall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Rotate robot clockwise until connection is lost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Turn 90 degrees counterclockwise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AutoNum type="arabicPeriod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Move to ramp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85" name="Google Shape;385;p51"/>
          <p:cNvPicPr preferRelativeResize="0"/>
          <p:nvPr/>
        </p:nvPicPr>
        <p:blipFill rotWithShape="1">
          <a:blip r:embed="rId4">
            <a:alphaModFix/>
          </a:blip>
          <a:srcRect b="0" l="0" r="47357" t="33297"/>
          <a:stretch/>
        </p:blipFill>
        <p:spPr>
          <a:xfrm>
            <a:off x="5177500" y="106050"/>
            <a:ext cx="3645025" cy="292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1"/>
          <p:cNvSpPr/>
          <p:nvPr/>
        </p:nvSpPr>
        <p:spPr>
          <a:xfrm>
            <a:off x="6871400" y="2234350"/>
            <a:ext cx="321600" cy="291300"/>
          </a:xfrm>
          <a:prstGeom prst="bevel">
            <a:avLst>
              <a:gd fmla="val 125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/>
          <p:nvPr/>
        </p:nvSpPr>
        <p:spPr>
          <a:xfrm>
            <a:off x="6976872" y="2029275"/>
            <a:ext cx="100500" cy="733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51"/>
          <p:cNvSpPr/>
          <p:nvPr/>
        </p:nvSpPr>
        <p:spPr>
          <a:xfrm>
            <a:off x="6780975" y="1806578"/>
            <a:ext cx="576084" cy="242800"/>
          </a:xfrm>
          <a:custGeom>
            <a:rect b="b" l="l" r="r" t="t"/>
            <a:pathLst>
              <a:path extrusionOk="0" h="9712" w="19288">
                <a:moveTo>
                  <a:pt x="0" y="9712"/>
                </a:moveTo>
                <a:cubicBezTo>
                  <a:pt x="335" y="8707"/>
                  <a:pt x="871" y="5225"/>
                  <a:pt x="2009" y="3684"/>
                </a:cubicBezTo>
                <a:cubicBezTo>
                  <a:pt x="3148" y="2144"/>
                  <a:pt x="4822" y="1005"/>
                  <a:pt x="6831" y="469"/>
                </a:cubicBezTo>
                <a:cubicBezTo>
                  <a:pt x="8840" y="-67"/>
                  <a:pt x="11989" y="-201"/>
                  <a:pt x="14065" y="469"/>
                </a:cubicBezTo>
                <a:cubicBezTo>
                  <a:pt x="16141" y="1139"/>
                  <a:pt x="18418" y="3818"/>
                  <a:pt x="19288" y="4488"/>
                </a:cubicBezTo>
              </a:path>
            </a:pathLst>
          </a:cu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Bridge Design</a:t>
            </a:r>
            <a:endParaRPr/>
          </a:p>
        </p:txBody>
      </p:sp>
      <p:sp>
        <p:nvSpPr>
          <p:cNvPr id="394" name="Google Shape;394;p52"/>
          <p:cNvSpPr txBox="1"/>
          <p:nvPr>
            <p:ph idx="1" type="body"/>
          </p:nvPr>
        </p:nvSpPr>
        <p:spPr>
          <a:xfrm>
            <a:off x="844425" y="1631925"/>
            <a:ext cx="3261900" cy="26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Truss body will be assisted by a connected triangle upper, similar to a cable-stayed bridge.</a:t>
            </a:r>
            <a:endParaRPr/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25" y="1261049"/>
            <a:ext cx="4811725" cy="296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845025" y="222325"/>
            <a:ext cx="7011600" cy="106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 Medium"/>
                <a:ea typeface="Dosis Medium"/>
                <a:cs typeface="Dosis Medium"/>
                <a:sym typeface="Dosis Medium"/>
              </a:rPr>
              <a:t>OUR PRIORITIES FOR OUR ROBOT ARE STRAIGHT-FORWARD</a:t>
            </a:r>
            <a:endParaRPr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129" name="Google Shape;129;p26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0" name="Google Shape;130;p26"/>
          <p:cNvCxnSpPr/>
          <p:nvPr/>
        </p:nvCxnSpPr>
        <p:spPr>
          <a:xfrm>
            <a:off x="-4800" y="3028950"/>
            <a:ext cx="9153600" cy="0"/>
          </a:xfrm>
          <a:prstGeom prst="straightConnector1">
            <a:avLst/>
          </a:prstGeom>
          <a:noFill/>
          <a:ln cap="flat" cmpd="sng" w="9525">
            <a:solidFill>
              <a:srgbClr val="B3B3B3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6"/>
          <p:cNvCxnSpPr/>
          <p:nvPr/>
        </p:nvCxnSpPr>
        <p:spPr>
          <a:xfrm rot="10800000">
            <a:off x="2105025" y="2190750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41566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2" name="Google Shape;132;p26"/>
          <p:cNvCxnSpPr/>
          <p:nvPr/>
        </p:nvCxnSpPr>
        <p:spPr>
          <a:xfrm>
            <a:off x="4572000" y="2981325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41566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33" name="Google Shape;133;p26"/>
          <p:cNvCxnSpPr/>
          <p:nvPr/>
        </p:nvCxnSpPr>
        <p:spPr>
          <a:xfrm rot="10800000">
            <a:off x="7038975" y="2190750"/>
            <a:ext cx="0" cy="876300"/>
          </a:xfrm>
          <a:prstGeom prst="straightConnector1">
            <a:avLst/>
          </a:prstGeom>
          <a:noFill/>
          <a:ln cap="flat" cmpd="sng" w="9525">
            <a:solidFill>
              <a:srgbClr val="41566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34" name="Google Shape;134;p26"/>
          <p:cNvSpPr txBox="1"/>
          <p:nvPr/>
        </p:nvSpPr>
        <p:spPr>
          <a:xfrm>
            <a:off x="845025" y="1511900"/>
            <a:ext cx="25200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Perfect our navigation system</a:t>
            </a:r>
            <a:endParaRPr b="1" sz="20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5" name="Google Shape;135;p26"/>
          <p:cNvSpPr txBox="1"/>
          <p:nvPr/>
        </p:nvSpPr>
        <p:spPr>
          <a:xfrm>
            <a:off x="3172200" y="3848200"/>
            <a:ext cx="27996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Bring the Salamanders to safety</a:t>
            </a:r>
            <a:endParaRPr b="1" sz="20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6" name="Google Shape;136;p26"/>
          <p:cNvSpPr txBox="1"/>
          <p:nvPr/>
        </p:nvSpPr>
        <p:spPr>
          <a:xfrm>
            <a:off x="5262675" y="1145600"/>
            <a:ext cx="35526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Fine tune all probes to be as accurate and precise as possible</a:t>
            </a:r>
            <a:endParaRPr b="1" sz="20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1888114" y="2812050"/>
            <a:ext cx="433800" cy="433800"/>
            <a:chOff x="5382800" y="412975"/>
            <a:chExt cx="433800" cy="433800"/>
          </a:xfrm>
        </p:grpSpPr>
        <p:sp>
          <p:nvSpPr>
            <p:cNvPr id="138" name="Google Shape;138;p26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26"/>
          <p:cNvGrpSpPr/>
          <p:nvPr/>
        </p:nvGrpSpPr>
        <p:grpSpPr>
          <a:xfrm>
            <a:off x="4355089" y="2812050"/>
            <a:ext cx="433800" cy="433800"/>
            <a:chOff x="5382800" y="412975"/>
            <a:chExt cx="433800" cy="433800"/>
          </a:xfrm>
        </p:grpSpPr>
        <p:sp>
          <p:nvSpPr>
            <p:cNvPr id="142" name="Google Shape;142;p26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26"/>
          <p:cNvGrpSpPr/>
          <p:nvPr/>
        </p:nvGrpSpPr>
        <p:grpSpPr>
          <a:xfrm>
            <a:off x="6822064" y="2812050"/>
            <a:ext cx="433800" cy="433800"/>
            <a:chOff x="5382800" y="412975"/>
            <a:chExt cx="433800" cy="433800"/>
          </a:xfrm>
        </p:grpSpPr>
        <p:sp>
          <p:nvSpPr>
            <p:cNvPr id="146" name="Google Shape;146;p26"/>
            <p:cNvSpPr/>
            <p:nvPr/>
          </p:nvSpPr>
          <p:spPr>
            <a:xfrm>
              <a:off x="5382800" y="41297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5495482" y="52565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5544573" y="57474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844425" y="5600"/>
            <a:ext cx="45504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Sala-Slammers function</a:t>
            </a:r>
            <a:endParaRPr/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931800" y="1141500"/>
            <a:ext cx="3742200" cy="28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Disclaimer: It’s amazing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Fontenot would be so proud</a:t>
            </a:r>
            <a:endParaRPr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discuss our goals for each meeting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divide work based on interests and skills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ask each other questions to receive input and advice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have fun with it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3"/>
          <p:cNvSpPr txBox="1"/>
          <p:nvPr/>
        </p:nvSpPr>
        <p:spPr>
          <a:xfrm>
            <a:off x="5198125" y="1206250"/>
            <a:ext cx="2926800" cy="21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would we call these qualities discussed?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commitment 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Attention and care to others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15665"/>
              </a:buClr>
              <a:buSzPts val="1800"/>
              <a:buFont typeface="Source Sans Pro"/>
              <a:buAutoNum type="arabicPeriod"/>
            </a:pPr>
            <a:r>
              <a:rPr lang="en"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Strong motivation</a:t>
            </a:r>
            <a:endParaRPr sz="18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725" y="3429000"/>
            <a:ext cx="1661525" cy="16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3"/>
          <p:cNvSpPr txBox="1"/>
          <p:nvPr/>
        </p:nvSpPr>
        <p:spPr>
          <a:xfrm>
            <a:off x="6901675" y="3702000"/>
            <a:ext cx="20967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*Fontenot to team Sala-Slammers*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4"/>
          <p:cNvSpPr txBox="1"/>
          <p:nvPr>
            <p:ph idx="4294967295" type="ctrTitle"/>
          </p:nvPr>
        </p:nvSpPr>
        <p:spPr>
          <a:xfrm>
            <a:off x="1475350" y="1659550"/>
            <a:ext cx="5785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</a:t>
            </a:r>
            <a:r>
              <a:rPr lang="en" sz="9600"/>
              <a:t>26,124</a:t>
            </a:r>
            <a:endParaRPr sz="9600"/>
          </a:p>
        </p:txBody>
      </p:sp>
      <p:sp>
        <p:nvSpPr>
          <p:cNvPr id="411" name="Google Shape;411;p54"/>
          <p:cNvSpPr txBox="1"/>
          <p:nvPr>
            <p:ph idx="4294967295" type="subTitle"/>
          </p:nvPr>
        </p:nvSpPr>
        <p:spPr>
          <a:xfrm>
            <a:off x="1475350" y="2611450"/>
            <a:ext cx="5785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844425" y="570123"/>
            <a:ext cx="35526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Robot Requirements</a:t>
            </a:r>
            <a:endParaRPr sz="3000"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844425" y="1375025"/>
            <a:ext cx="5169000" cy="33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Navigate the field autonomously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Collect salamanders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Deploy conductivity probe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Measure temperature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Measure incline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Sense obstacles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875" y="1959238"/>
            <a:ext cx="3868724" cy="236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Expected Difficulty</a:t>
            </a:r>
            <a:endParaRPr sz="3000"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946238" y="1322425"/>
            <a:ext cx="5251500" cy="9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BEACONS!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4581" y="2656775"/>
            <a:ext cx="3514825" cy="195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844425" y="344525"/>
            <a:ext cx="7967700" cy="3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Our materials (organized by group)</a:t>
            </a:r>
            <a:endParaRPr sz="3000"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745625" y="1064275"/>
            <a:ext cx="5169000" cy="39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Materials that interact directly with the Arduino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Motor Control Board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12V Battery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IR Receiver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Bump Sensors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Motor encoder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360 Servo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5V Regulator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Temperature Probe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2X Water Conductivity probe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Inclinometer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Kill Switch</a:t>
            </a:r>
            <a:endParaRPr sz="1800"/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1" name="Google Shape;171;p29"/>
          <p:cNvGrpSpPr/>
          <p:nvPr/>
        </p:nvGrpSpPr>
        <p:grpSpPr>
          <a:xfrm>
            <a:off x="844413" y="630475"/>
            <a:ext cx="433800" cy="433800"/>
            <a:chOff x="5444475" y="717525"/>
            <a:chExt cx="433800" cy="433800"/>
          </a:xfrm>
        </p:grpSpPr>
        <p:sp>
          <p:nvSpPr>
            <p:cNvPr id="172" name="Google Shape;172;p29"/>
            <p:cNvSpPr/>
            <p:nvPr/>
          </p:nvSpPr>
          <p:spPr>
            <a:xfrm>
              <a:off x="5444475" y="717525"/>
              <a:ext cx="433800" cy="4338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5557157" y="830208"/>
              <a:ext cx="208200" cy="208200"/>
            </a:xfrm>
            <a:prstGeom prst="ellipse">
              <a:avLst/>
            </a:prstGeom>
            <a:solidFill>
              <a:srgbClr val="0DB7C4">
                <a:alpha val="36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5606248" y="879298"/>
              <a:ext cx="110100" cy="110100"/>
            </a:xfrm>
            <a:prstGeom prst="ellipse">
              <a:avLst/>
            </a:prstGeom>
            <a:solidFill>
              <a:srgbClr val="0DB7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5" name="Google Shape;175;p29"/>
          <p:cNvSpPr txBox="1"/>
          <p:nvPr/>
        </p:nvSpPr>
        <p:spPr>
          <a:xfrm>
            <a:off x="1336550" y="581475"/>
            <a:ext cx="2750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Arduino</a:t>
            </a:r>
            <a:endParaRPr sz="24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775" y="1776650"/>
            <a:ext cx="4425350" cy="30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951175" y="102649"/>
            <a:ext cx="3552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Other Materials</a:t>
            </a:r>
            <a:endParaRPr sz="3600"/>
          </a:p>
        </p:txBody>
      </p:sp>
      <p:sp>
        <p:nvSpPr>
          <p:cNvPr id="182" name="Google Shape;182;p30"/>
          <p:cNvSpPr txBox="1"/>
          <p:nvPr>
            <p:ph idx="1" type="body"/>
          </p:nvPr>
        </p:nvSpPr>
        <p:spPr>
          <a:xfrm>
            <a:off x="816475" y="1082700"/>
            <a:ext cx="5169000" cy="3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0000FF"/>
                </a:solidFill>
              </a:rPr>
              <a:t>3X Motors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0000FF"/>
                </a:solidFill>
              </a:rPr>
              <a:t>3X Motor Controllers</a:t>
            </a:r>
            <a:endParaRPr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980000"/>
                </a:solidFill>
              </a:rPr>
              <a:t>Motor Encoders</a:t>
            </a:r>
            <a:endParaRPr>
              <a:solidFill>
                <a:srgbClr val="98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chemeClr val="accent3"/>
                </a:solidFill>
              </a:rPr>
              <a:t>Fuse Block</a:t>
            </a:r>
            <a:endParaRPr>
              <a:solidFill>
                <a:schemeClr val="accent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chemeClr val="dk1"/>
                </a:solidFill>
              </a:rPr>
              <a:t>3/4 Amp fuses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9900FF"/>
                </a:solidFill>
              </a:rPr>
              <a:t>Breadboard</a:t>
            </a:r>
            <a:endParaRPr>
              <a:solidFill>
                <a:srgbClr val="99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9900FF"/>
                </a:solidFill>
              </a:rPr>
              <a:t>1’ Microrax</a:t>
            </a:r>
            <a:endParaRPr>
              <a:solidFill>
                <a:srgbClr val="99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9900FF"/>
                </a:solidFill>
              </a:rPr>
              <a:t>¼’’ Acrylic</a:t>
            </a:r>
            <a:endParaRPr>
              <a:solidFill>
                <a:srgbClr val="99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9900FF"/>
                </a:solidFill>
              </a:rPr>
              <a:t>¼’’ MDF</a:t>
            </a:r>
            <a:endParaRPr>
              <a:solidFill>
                <a:srgbClr val="99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AutoNum type="arabicPeriod"/>
            </a:pPr>
            <a:r>
              <a:rPr lang="en">
                <a:solidFill>
                  <a:srgbClr val="FF9900"/>
                </a:solidFill>
              </a:rPr>
              <a:t>Popsicle Sticks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4705800" y="310950"/>
            <a:ext cx="3990600" cy="2094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KEY (What each item connects to)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Motor Control Board</a:t>
            </a:r>
            <a:endParaRPr sz="1800">
              <a:solidFill>
                <a:srgbClr val="00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Motor Controllers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3/4 Amp Fuses</a:t>
            </a:r>
            <a:endParaRPr sz="1800">
              <a:solidFill>
                <a:schemeClr val="accen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Whatever needs power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99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Base/Structure</a:t>
            </a:r>
            <a:endParaRPr sz="1800">
              <a:solidFill>
                <a:srgbClr val="9900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FF99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Bridge</a:t>
            </a:r>
            <a:endParaRPr sz="1800">
              <a:solidFill>
                <a:srgbClr val="FF99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800" y="2507400"/>
            <a:ext cx="3990600" cy="24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idx="4294967295" type="ctrTitle"/>
          </p:nvPr>
        </p:nvSpPr>
        <p:spPr>
          <a:xfrm>
            <a:off x="859800" y="59850"/>
            <a:ext cx="8227200" cy="10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Our Budget (necessary items)</a:t>
            </a:r>
            <a:endParaRPr sz="5000"/>
          </a:p>
        </p:txBody>
      </p:sp>
      <p:sp>
        <p:nvSpPr>
          <p:cNvPr id="190" name="Google Shape;190;p31"/>
          <p:cNvSpPr txBox="1"/>
          <p:nvPr>
            <p:ph idx="4294967295" type="subTitle"/>
          </p:nvPr>
        </p:nvSpPr>
        <p:spPr>
          <a:xfrm>
            <a:off x="859800" y="879450"/>
            <a:ext cx="4148100" cy="3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Arduino ($200)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Motor control board ($100)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12V Battery ($100)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Kill Switch (0)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3X Motors ($180)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3X Motor controller ($120)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IR Receiver ($15)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2X Bump Sensors ($30)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Motor Encoder ($40)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3X 360 Servo ($150)</a:t>
            </a:r>
            <a:endParaRPr sz="2400"/>
          </a:p>
        </p:txBody>
      </p:sp>
      <p:sp>
        <p:nvSpPr>
          <p:cNvPr id="191" name="Google Shape;191;p31"/>
          <p:cNvSpPr txBox="1"/>
          <p:nvPr>
            <p:ph idx="12" type="sldNum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" name="Google Shape;192;p31"/>
          <p:cNvSpPr/>
          <p:nvPr/>
        </p:nvSpPr>
        <p:spPr>
          <a:xfrm rot="2700000">
            <a:off x="4005531" y="4095427"/>
            <a:ext cx="669489" cy="669489"/>
          </a:xfrm>
          <a:prstGeom prst="teardrop">
            <a:avLst>
              <a:gd fmla="val 100000" name="adj"/>
            </a:avLst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>
            <p:ph idx="4294967295" type="subTitle"/>
          </p:nvPr>
        </p:nvSpPr>
        <p:spPr>
          <a:xfrm>
            <a:off x="5308800" y="466950"/>
            <a:ext cx="41481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Fuse Block (0)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5V Regulator ($50)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Breadboard (0)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3 Amp Fuse x2 ($5)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2X 4 Amp Fuse x2 ($10)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1’ Microrax (0)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1’’ Acrylic (0)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 startAt="11"/>
            </a:pPr>
            <a:r>
              <a:rPr lang="en" sz="2400"/>
              <a:t>1’’ MDF (0)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4" name="Google Shape;194;p31"/>
          <p:cNvSpPr txBox="1"/>
          <p:nvPr/>
        </p:nvSpPr>
        <p:spPr>
          <a:xfrm>
            <a:off x="4813675" y="4066350"/>
            <a:ext cx="4365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Minimum Cost: 1,000 KNW Bucks</a:t>
            </a:r>
            <a:endParaRPr sz="240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1019750" y="311725"/>
            <a:ext cx="64926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Additional items we may need...</a:t>
            </a:r>
            <a:r>
              <a:rPr lang="en" sz="30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 sz="3000">
              <a:solidFill>
                <a:srgbClr val="0DB7C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1223025" y="1059000"/>
            <a:ext cx="59100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AutoNum type="arabicPeriod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An IR sensor ($15)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Source Sans Pro"/>
              <a:buAutoNum type="arabicPeriod"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A thin metal bar at roughly the cost of $150 KNW bucks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2339050" y="3950975"/>
            <a:ext cx="5646600" cy="630900"/>
          </a:xfrm>
          <a:prstGeom prst="rect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Adjusted Total Budget: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24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$1165</a:t>
            </a:r>
            <a:r>
              <a:rPr lang="en" sz="2400">
                <a:latin typeface="Source Sans Pro"/>
                <a:ea typeface="Source Sans Pro"/>
                <a:cs typeface="Source Sans Pro"/>
                <a:sym typeface="Source Sans Pro"/>
              </a:rPr>
              <a:t> KNW bucks 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2" name="Google Shape;202;p32"/>
          <p:cNvSpPr/>
          <p:nvPr/>
        </p:nvSpPr>
        <p:spPr>
          <a:xfrm rot="2700000">
            <a:off x="1275856" y="3931677"/>
            <a:ext cx="669489" cy="669489"/>
          </a:xfrm>
          <a:prstGeom prst="teardrop">
            <a:avLst>
              <a:gd fmla="val 100000" name="adj"/>
            </a:avLst>
          </a:prstGeom>
          <a:solidFill>
            <a:srgbClr val="0DB7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